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notesMasterIdLst>
    <p:notesMasterId r:id="rId14"/>
  </p:notesMasterIdLst>
  <p:sldSz cx="14630400" cy="8229600"/>
  <p:notesSz cx="8229600" cy="14630400"/>
  <p:embeddedFontLst>
    <p:embeddedFont>
      <p:font typeface="Bricolage Grotesque Extra Bold"/>
      <p:regular r:id="rId19"/>
    </p:embeddedFont>
    <p:embeddedFont>
      <p:font typeface="Montserrat"/>
      <p:regular r:id="rId20"/>
    </p:embeddedFont>
    <p:embeddedFont>
      <p:font typeface="Montserrat"/>
      <p:regular r:id="rId21"/>
    </p:embeddedFont>
    <p:embeddedFont>
      <p:font typeface="Montserrat"/>
      <p:regular r:id="rId22"/>
    </p:embeddedFont>
    <p:embeddedFont>
      <p:font typeface="Montserrat"/>
      <p:regular r:id="rId23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9" Type="http://schemas.openxmlformats.org/officeDocument/2006/relationships/font" Target="fonts/font1.fntdata"/><Relationship Id="rId20" Type="http://schemas.openxmlformats.org/officeDocument/2006/relationships/font" Target="fonts/font2.fntdata"/><Relationship Id="rId21" Type="http://schemas.openxmlformats.org/officeDocument/2006/relationships/font" Target="fonts/font3.fntdata"/><Relationship Id="rId22" Type="http://schemas.openxmlformats.org/officeDocument/2006/relationships/font" Target="fonts/font4.fntdata"/><Relationship Id="rId23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2-1.png"/><Relationship Id="rId3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3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slideLayout" Target="../slideLayouts/slideLayout12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hyperlink" Target="studyquest.streamlit.app" TargetMode="External"/><Relationship Id="rId3" Type="http://schemas.openxmlformats.org/officeDocument/2006/relationships/hyperlink" Target="studyquest.streamlit.app" TargetMode="External"/><Relationship Id="rId2" Type="http://schemas.openxmlformats.org/officeDocument/2006/relationships/image" Target="../media/image-12-1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image" Target="../media/image-2-4.png"/><Relationship Id="rId5" Type="http://schemas.openxmlformats.org/officeDocument/2006/relationships/image" Target="../media/image-2-5.png"/><Relationship Id="rId6" Type="http://schemas.openxmlformats.org/officeDocument/2006/relationships/slideLayout" Target="../slideLayouts/slideLayout3.xml"/><Relationship Id="rId7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slideLayout" Target="../slideLayouts/slideLayout7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518648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Unlock Your Learning Potential with StudyQuest-RAG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985147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StudyQuest-RAG: Your AI-powered chatbot, revolutionizing how students interact with their study materials.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00118"/>
            <a:ext cx="1044547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Behind the Scenes: Technology Stack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062526"/>
            <a:ext cx="13042821" cy="3266837"/>
          </a:xfrm>
          <a:prstGeom prst="roundRect">
            <a:avLst>
              <a:gd name="adj" fmla="val 2916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01410" y="3070146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5" name="Text 3"/>
          <p:cNvSpPr/>
          <p:nvPr/>
        </p:nvSpPr>
        <p:spPr>
          <a:xfrm>
            <a:off x="1028224" y="3213854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Streamlit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545824" y="3213854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Intuitive web interface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801410" y="3720465"/>
            <a:ext cx="130275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8" name="Text 6"/>
          <p:cNvSpPr/>
          <p:nvPr/>
        </p:nvSpPr>
        <p:spPr>
          <a:xfrm>
            <a:off x="1028224" y="3864173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LangChain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45824" y="3864173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Manages AI &amp; retrieval</a:t>
            </a:r>
            <a:endParaRPr lang="en-US" sz="1750" dirty="0"/>
          </a:p>
        </p:txBody>
      </p:sp>
      <p:sp>
        <p:nvSpPr>
          <p:cNvPr id="10" name="Shape 8"/>
          <p:cNvSpPr/>
          <p:nvPr/>
        </p:nvSpPr>
        <p:spPr>
          <a:xfrm>
            <a:off x="801410" y="4370784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1" name="Text 9"/>
          <p:cNvSpPr/>
          <p:nvPr/>
        </p:nvSpPr>
        <p:spPr>
          <a:xfrm>
            <a:off x="1028224" y="4514493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FAISS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545824" y="4514493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Fast search library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801410" y="5021104"/>
            <a:ext cx="130275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4" name="Text 12"/>
          <p:cNvSpPr/>
          <p:nvPr/>
        </p:nvSpPr>
        <p:spPr>
          <a:xfrm>
            <a:off x="1028224" y="5164812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HuggingFace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545824" y="5164812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AI models (Mistral-7B)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801410" y="5671423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7" name="Text 15"/>
          <p:cNvSpPr/>
          <p:nvPr/>
        </p:nvSpPr>
        <p:spPr>
          <a:xfrm>
            <a:off x="1028224" y="5815132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PyPDF, YouTube API</a:t>
            </a:r>
            <a:endParaRPr lang="en-US" sz="1750" dirty="0"/>
          </a:p>
        </p:txBody>
      </p:sp>
      <p:sp>
        <p:nvSpPr>
          <p:cNvPr id="18" name="Text 16"/>
          <p:cNvSpPr/>
          <p:nvPr/>
        </p:nvSpPr>
        <p:spPr>
          <a:xfrm>
            <a:off x="7545824" y="5815132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Processes various inputs</a:t>
            </a:r>
            <a:endParaRPr lang="en-US" sz="17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2711" y="576858"/>
            <a:ext cx="7678579" cy="13084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150"/>
              </a:lnSpc>
              <a:buNone/>
            </a:pPr>
            <a:r>
              <a:rPr lang="en-US" sz="410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Why Choose StudyQuest-RAG?</a:t>
            </a:r>
            <a:endParaRPr lang="en-US" sz="4100" dirty="0"/>
          </a:p>
        </p:txBody>
      </p:sp>
      <p:sp>
        <p:nvSpPr>
          <p:cNvPr id="4" name="Shape 1"/>
          <p:cNvSpPr/>
          <p:nvPr/>
        </p:nvSpPr>
        <p:spPr>
          <a:xfrm>
            <a:off x="732711" y="2199323"/>
            <a:ext cx="7678579" cy="1206341"/>
          </a:xfrm>
          <a:prstGeom prst="roundRect">
            <a:avLst>
              <a:gd name="adj" fmla="val 7290"/>
            </a:avLst>
          </a:prstGeom>
          <a:solidFill>
            <a:srgbClr val="282D5E"/>
          </a:solidFill>
          <a:ln/>
        </p:spPr>
      </p:sp>
      <p:sp>
        <p:nvSpPr>
          <p:cNvPr id="5" name="Text 2"/>
          <p:cNvSpPr/>
          <p:nvPr/>
        </p:nvSpPr>
        <p:spPr>
          <a:xfrm>
            <a:off x="942023" y="2408634"/>
            <a:ext cx="2617232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Accurate Answers</a:t>
            </a:r>
            <a:endParaRPr lang="en-US" sz="2050" dirty="0"/>
          </a:p>
        </p:txBody>
      </p:sp>
      <p:sp>
        <p:nvSpPr>
          <p:cNvPr id="6" name="Text 3"/>
          <p:cNvSpPr/>
          <p:nvPr/>
        </p:nvSpPr>
        <p:spPr>
          <a:xfrm>
            <a:off x="942023" y="2861310"/>
            <a:ext cx="7259955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Context-based from your materials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732711" y="3614976"/>
            <a:ext cx="7678579" cy="1206341"/>
          </a:xfrm>
          <a:prstGeom prst="roundRect">
            <a:avLst>
              <a:gd name="adj" fmla="val 7290"/>
            </a:avLst>
          </a:prstGeom>
          <a:solidFill>
            <a:srgbClr val="282D5E"/>
          </a:solidFill>
          <a:ln/>
        </p:spPr>
      </p:sp>
      <p:sp>
        <p:nvSpPr>
          <p:cNvPr id="8" name="Text 5"/>
          <p:cNvSpPr/>
          <p:nvPr/>
        </p:nvSpPr>
        <p:spPr>
          <a:xfrm>
            <a:off x="942023" y="3824288"/>
            <a:ext cx="2617232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Time-Saving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942023" y="4276963"/>
            <a:ext cx="7259955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Focus on learning, not searching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732711" y="5030629"/>
            <a:ext cx="7678579" cy="1206341"/>
          </a:xfrm>
          <a:prstGeom prst="roundRect">
            <a:avLst>
              <a:gd name="adj" fmla="val 7290"/>
            </a:avLst>
          </a:prstGeom>
          <a:solidFill>
            <a:srgbClr val="282D5E"/>
          </a:solidFill>
          <a:ln/>
        </p:spPr>
      </p:sp>
      <p:sp>
        <p:nvSpPr>
          <p:cNvPr id="11" name="Text 8"/>
          <p:cNvSpPr/>
          <p:nvPr/>
        </p:nvSpPr>
        <p:spPr>
          <a:xfrm>
            <a:off x="942023" y="5239941"/>
            <a:ext cx="2617232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Enhanced Learning</a:t>
            </a:r>
            <a:endParaRPr lang="en-US" sz="2050" dirty="0"/>
          </a:p>
        </p:txBody>
      </p:sp>
      <p:sp>
        <p:nvSpPr>
          <p:cNvPr id="12" name="Text 9"/>
          <p:cNvSpPr/>
          <p:nvPr/>
        </p:nvSpPr>
        <p:spPr>
          <a:xfrm>
            <a:off x="942023" y="5692616"/>
            <a:ext cx="7259955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Deeper material understanding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732711" y="6446282"/>
            <a:ext cx="7678579" cy="1206341"/>
          </a:xfrm>
          <a:prstGeom prst="roundRect">
            <a:avLst>
              <a:gd name="adj" fmla="val 7290"/>
            </a:avLst>
          </a:prstGeom>
          <a:solidFill>
            <a:srgbClr val="282D5E"/>
          </a:solidFill>
          <a:ln/>
        </p:spPr>
      </p:sp>
      <p:sp>
        <p:nvSpPr>
          <p:cNvPr id="14" name="Text 11"/>
          <p:cNvSpPr/>
          <p:nvPr/>
        </p:nvSpPr>
        <p:spPr>
          <a:xfrm>
            <a:off x="942023" y="6655594"/>
            <a:ext cx="2617232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Reliability</a:t>
            </a:r>
            <a:endParaRPr lang="en-US" sz="2050" dirty="0"/>
          </a:p>
        </p:txBody>
      </p:sp>
      <p:sp>
        <p:nvSpPr>
          <p:cNvPr id="15" name="Text 12"/>
          <p:cNvSpPr/>
          <p:nvPr/>
        </p:nvSpPr>
        <p:spPr>
          <a:xfrm>
            <a:off x="942023" y="7108269"/>
            <a:ext cx="7259955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Source-backed responses always</a:t>
            </a:r>
            <a:endParaRPr lang="en-US" sz="16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41602"/>
            <a:ext cx="603885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Demo &amp; Future Vision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617357"/>
            <a:ext cx="461414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Experience StudyQuest-RAG Live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19850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u="sng" dirty="0">
                <a:solidFill>
                  <a:srgbClr val="EEAEF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  <a:hlinkClick r:id="rId1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studyquest.streamlit.app</a:t>
            </a:r>
            <a:endParaRPr lang="en-US" sz="1750" dirty="0"/>
          </a:p>
        </p:txBody>
      </p:sp>
      <p:pic>
        <p:nvPicPr>
          <p:cNvPr id="5" name="Image 0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4816554"/>
            <a:ext cx="2044660" cy="623768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7599521" y="3617357"/>
            <a:ext cx="360676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Upcoming Enhancements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599521" y="419850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Allow other documents(i.e, ppt, docs)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599521" y="4640699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Remote app can process video transcript using proxy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599521" y="544580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Faster processing speeds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3102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4737" y="592931"/>
            <a:ext cx="7634526" cy="13477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300"/>
              </a:lnSpc>
              <a:buNone/>
            </a:pPr>
            <a:r>
              <a:rPr lang="en-US" sz="420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Introducing StudyQuest-RAG</a:t>
            </a:r>
            <a:endParaRPr lang="en-US" sz="42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737" y="2264093"/>
            <a:ext cx="539115" cy="53911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563410" y="2392085"/>
            <a:ext cx="2696647" cy="3369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AI-Powered Chatbot</a:t>
            </a:r>
            <a:endParaRPr lang="en-US" sz="2100" dirty="0"/>
          </a:p>
        </p:txBody>
      </p:sp>
      <p:sp>
        <p:nvSpPr>
          <p:cNvPr id="6" name="Text 2"/>
          <p:cNvSpPr/>
          <p:nvPr/>
        </p:nvSpPr>
        <p:spPr>
          <a:xfrm>
            <a:off x="1563410" y="2858333"/>
            <a:ext cx="6825853" cy="3449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Instant, intelligent answers</a:t>
            </a:r>
            <a:endParaRPr lang="en-US" sz="16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737" y="3742373"/>
            <a:ext cx="539115" cy="53911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563410" y="3870365"/>
            <a:ext cx="3199686" cy="3369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Context-Based Learning</a:t>
            </a:r>
            <a:endParaRPr lang="en-US" sz="2100" dirty="0"/>
          </a:p>
        </p:txBody>
      </p:sp>
      <p:sp>
        <p:nvSpPr>
          <p:cNvPr id="9" name="Text 4"/>
          <p:cNvSpPr/>
          <p:nvPr/>
        </p:nvSpPr>
        <p:spPr>
          <a:xfrm>
            <a:off x="1563410" y="4336613"/>
            <a:ext cx="6825853" cy="3449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Answers from your notes</a:t>
            </a:r>
            <a:endParaRPr lang="en-US" sz="16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737" y="5220653"/>
            <a:ext cx="539115" cy="53911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563410" y="5348645"/>
            <a:ext cx="2695575" cy="3369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PDFs &amp; YouTube</a:t>
            </a:r>
            <a:endParaRPr lang="en-US" sz="2100" dirty="0"/>
          </a:p>
        </p:txBody>
      </p:sp>
      <p:sp>
        <p:nvSpPr>
          <p:cNvPr id="12" name="Text 6"/>
          <p:cNvSpPr/>
          <p:nvPr/>
        </p:nvSpPr>
        <p:spPr>
          <a:xfrm>
            <a:off x="1563410" y="5814893"/>
            <a:ext cx="6825853" cy="3449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Versatile input options</a:t>
            </a:r>
            <a:endParaRPr lang="en-US" sz="16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4737" y="6698933"/>
            <a:ext cx="539115" cy="539115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563410" y="6826925"/>
            <a:ext cx="2695575" cy="3369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Accurate Retrieval</a:t>
            </a:r>
            <a:endParaRPr lang="en-US" sz="2100" dirty="0"/>
          </a:p>
        </p:txBody>
      </p:sp>
      <p:sp>
        <p:nvSpPr>
          <p:cNvPr id="15" name="Text 8"/>
          <p:cNvSpPr/>
          <p:nvPr/>
        </p:nvSpPr>
        <p:spPr>
          <a:xfrm>
            <a:off x="1563410" y="7293173"/>
            <a:ext cx="6825853" cy="3449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No more guesswork</a:t>
            </a:r>
            <a:endParaRPr lang="en-US" sz="16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07601"/>
            <a:ext cx="572202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Study Lecture Notes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59531" y="1970008"/>
            <a:ext cx="10711220" cy="545199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19294"/>
            <a:ext cx="596574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Study Lecture Videos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59531" y="2181701"/>
            <a:ext cx="10711220" cy="502860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7914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Doesn't Hallucinate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78462" y="1941552"/>
            <a:ext cx="10673477" cy="550878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840224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Understanding Retrieval-Augmented Generation (RAG)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190" y="3306723"/>
            <a:ext cx="1134070" cy="13608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641074" y="353353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Retrieval Phase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641074" y="4023955"/>
            <a:ext cx="61955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Finds relevant study material chunks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0190" y="4667607"/>
            <a:ext cx="1134070" cy="136088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641074" y="4894421"/>
            <a:ext cx="292667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Augmentation Phase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641074" y="5384840"/>
            <a:ext cx="61955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AI generates precise answers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6028492"/>
            <a:ext cx="1134070" cy="136088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641074" y="625530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Reliable Responses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641074" y="6745724"/>
            <a:ext cx="61955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Avoids made-up information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5140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Workflow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59531" y="1913811"/>
            <a:ext cx="10711220" cy="556426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15420" y="899160"/>
            <a:ext cx="7375208" cy="650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100"/>
              </a:lnSpc>
              <a:buNone/>
            </a:pPr>
            <a:r>
              <a:rPr lang="en-US" sz="410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How StudyQuest-RAG Works</a:t>
            </a:r>
            <a:endParaRPr lang="en-US" sz="4100" dirty="0"/>
          </a:p>
        </p:txBody>
      </p:sp>
      <p:sp>
        <p:nvSpPr>
          <p:cNvPr id="4" name="Shape 1"/>
          <p:cNvSpPr/>
          <p:nvPr/>
        </p:nvSpPr>
        <p:spPr>
          <a:xfrm>
            <a:off x="6215420" y="1862495"/>
            <a:ext cx="208240" cy="1249799"/>
          </a:xfrm>
          <a:prstGeom prst="roundRect">
            <a:avLst>
              <a:gd name="adj" fmla="val 42014"/>
            </a:avLst>
          </a:prstGeom>
          <a:solidFill>
            <a:srgbClr val="282D5E"/>
          </a:solidFill>
          <a:ln/>
        </p:spPr>
      </p:sp>
      <p:sp>
        <p:nvSpPr>
          <p:cNvPr id="5" name="Text 2"/>
          <p:cNvSpPr/>
          <p:nvPr/>
        </p:nvSpPr>
        <p:spPr>
          <a:xfrm>
            <a:off x="6631900" y="2070735"/>
            <a:ext cx="2848213" cy="325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Upload Your Materials</a:t>
            </a:r>
            <a:endParaRPr lang="en-US" sz="2050" dirty="0"/>
          </a:p>
        </p:txBody>
      </p:sp>
      <p:sp>
        <p:nvSpPr>
          <p:cNvPr id="6" name="Text 3"/>
          <p:cNvSpPr/>
          <p:nvPr/>
        </p:nvSpPr>
        <p:spPr>
          <a:xfrm>
            <a:off x="6631900" y="2521029"/>
            <a:ext cx="7269480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PDF notes or YouTube video ID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6527840" y="3268504"/>
            <a:ext cx="208240" cy="1249799"/>
          </a:xfrm>
          <a:prstGeom prst="roundRect">
            <a:avLst>
              <a:gd name="adj" fmla="val 42014"/>
            </a:avLst>
          </a:prstGeom>
          <a:solidFill>
            <a:srgbClr val="282D5E"/>
          </a:solidFill>
          <a:ln/>
        </p:spPr>
      </p:sp>
      <p:sp>
        <p:nvSpPr>
          <p:cNvPr id="8" name="Text 5"/>
          <p:cNvSpPr/>
          <p:nvPr/>
        </p:nvSpPr>
        <p:spPr>
          <a:xfrm>
            <a:off x="6944320" y="3476744"/>
            <a:ext cx="2603778" cy="325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Process &amp; Organize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6944320" y="3927038"/>
            <a:ext cx="6957060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App creates searchable library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6840260" y="4674513"/>
            <a:ext cx="208240" cy="1249799"/>
          </a:xfrm>
          <a:prstGeom prst="roundRect">
            <a:avLst>
              <a:gd name="adj" fmla="val 42014"/>
            </a:avLst>
          </a:prstGeom>
          <a:solidFill>
            <a:srgbClr val="282D5E"/>
          </a:solidFill>
          <a:ln/>
        </p:spPr>
      </p:sp>
      <p:sp>
        <p:nvSpPr>
          <p:cNvPr id="11" name="Text 8"/>
          <p:cNvSpPr/>
          <p:nvPr/>
        </p:nvSpPr>
        <p:spPr>
          <a:xfrm>
            <a:off x="7256740" y="4882753"/>
            <a:ext cx="2603778" cy="325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Ask Your Questions</a:t>
            </a:r>
            <a:endParaRPr lang="en-US" sz="2050" dirty="0"/>
          </a:p>
        </p:txBody>
      </p:sp>
      <p:sp>
        <p:nvSpPr>
          <p:cNvPr id="12" name="Text 9"/>
          <p:cNvSpPr/>
          <p:nvPr/>
        </p:nvSpPr>
        <p:spPr>
          <a:xfrm>
            <a:off x="7256740" y="5333048"/>
            <a:ext cx="6644640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Utilize the intuitive interface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7152799" y="6080522"/>
            <a:ext cx="208240" cy="1249799"/>
          </a:xfrm>
          <a:prstGeom prst="roundRect">
            <a:avLst>
              <a:gd name="adj" fmla="val 42014"/>
            </a:avLst>
          </a:prstGeom>
          <a:solidFill>
            <a:srgbClr val="282D5E"/>
          </a:solidFill>
          <a:ln/>
        </p:spPr>
      </p:sp>
      <p:sp>
        <p:nvSpPr>
          <p:cNvPr id="14" name="Text 11"/>
          <p:cNvSpPr/>
          <p:nvPr/>
        </p:nvSpPr>
        <p:spPr>
          <a:xfrm>
            <a:off x="7569279" y="6288762"/>
            <a:ext cx="2603778" cy="325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Receive Answers</a:t>
            </a:r>
            <a:endParaRPr lang="en-US" sz="2050" dirty="0"/>
          </a:p>
        </p:txBody>
      </p:sp>
      <p:sp>
        <p:nvSpPr>
          <p:cNvPr id="15" name="Text 12"/>
          <p:cNvSpPr/>
          <p:nvPr/>
        </p:nvSpPr>
        <p:spPr>
          <a:xfrm>
            <a:off x="7569279" y="6739057"/>
            <a:ext cx="6332101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Context-based, accurate responses</a:t>
            </a:r>
            <a:endParaRPr lang="en-US" sz="16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864644"/>
            <a:ext cx="1015281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Key Features for Enhanced Learning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4117657"/>
            <a:ext cx="624328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Dual Input Support: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PDFs &amp; YouTube transcripts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559856"/>
            <a:ext cx="624328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Transparency: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Shows source documents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8092" y="4117657"/>
            <a:ext cx="624601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User-Friendly: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Modern Streamlit interface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598092" y="4559856"/>
            <a:ext cx="624601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Session Management: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Clear materials for new sessions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2025-06-22T19:50:25Z</dcterms:created>
  <dcterms:modified xsi:type="dcterms:W3CDTF">2025-06-22T19:50:25Z</dcterms:modified>
</cp:coreProperties>
</file>